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HK Grotesk Light" charset="1" panose="00000400000000000000"/>
      <p:regular r:id="rId14"/>
    </p:embeddedFont>
    <p:embeddedFont>
      <p:font typeface="HK Grotesk Light Bold" charset="1" panose="00000500000000000000"/>
      <p:regular r:id="rId15"/>
    </p:embeddedFont>
    <p:embeddedFont>
      <p:font typeface="HK Grotesk Light Italics" charset="1" panose="00000400000000000000"/>
      <p:regular r:id="rId16"/>
    </p:embeddedFont>
    <p:embeddedFont>
      <p:font typeface="HK Grotesk Light Bold Italics" charset="1" panose="00000500000000000000"/>
      <p:regular r:id="rId17"/>
    </p:embeddedFont>
    <p:embeddedFont>
      <p:font typeface="HK Grotesk Bold" charset="1" panose="00000800000000000000"/>
      <p:regular r:id="rId18"/>
    </p:embeddedFont>
    <p:embeddedFont>
      <p:font typeface="HK Grotesk Bold Italics" charset="1" panose="000008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Hitch Hike" charset="1" panose="020005060000000200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21.sv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2.sv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4.png" Type="http://schemas.openxmlformats.org/officeDocument/2006/relationships/image"/><Relationship Id="rId4" Target="../media/image23.sv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svg" Type="http://schemas.openxmlformats.org/officeDocument/2006/relationships/image"/><Relationship Id="rId3" Target="../media/image27.svg" Type="http://schemas.openxmlformats.org/officeDocument/2006/relationships/image"/><Relationship Id="rId4" Target="../media/image28.svg" Type="http://schemas.openxmlformats.org/officeDocument/2006/relationships/image"/><Relationship Id="rId5" Target="../media/image29.sv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svg" Type="http://schemas.openxmlformats.org/officeDocument/2006/relationships/image"/><Relationship Id="rId3" Target="../media/image16.svg" Type="http://schemas.openxmlformats.org/officeDocument/2006/relationships/image"/><Relationship Id="rId4" Target="../media/image17.sv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14912">
            <a:off x="-765778" y="1993599"/>
            <a:ext cx="21356206" cy="687446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0316071" cy="5160185"/>
            <a:chOff x="0" y="0"/>
            <a:chExt cx="13754762" cy="68802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13754762" cy="4978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430"/>
                </a:lnSpc>
              </a:pPr>
              <a:r>
                <a:rPr lang="en-US" sz="13000" spc="-390">
                  <a:solidFill>
                    <a:srgbClr val="FFFFFF"/>
                  </a:solidFill>
                  <a:latin typeface="HK Grotesk Bold Bold"/>
                </a:rPr>
                <a:t>Курсовая Работа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656701"/>
              <a:ext cx="7714532" cy="1223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1"/>
                </a:lnSpc>
              </a:pPr>
              <a:r>
                <a:rPr lang="en-US" sz="3199">
                  <a:solidFill>
                    <a:srgbClr val="57FFDC"/>
                  </a:solidFill>
                  <a:latin typeface="HK Grotesk Light"/>
                </a:rPr>
                <a:t>ПО КУРСУ </a:t>
              </a:r>
            </a:p>
            <a:p>
              <a:pPr>
                <a:lnSpc>
                  <a:spcPts val="3551"/>
                </a:lnSpc>
              </a:pPr>
              <a:r>
                <a:rPr lang="en-US" sz="3199">
                  <a:solidFill>
                    <a:srgbClr val="57FFDC"/>
                  </a:solidFill>
                  <a:latin typeface="HK Grotesk Light"/>
                </a:rPr>
                <a:t>"КОМПЬЮТЕРНАЯ ГРАФИКА"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7686147" y="7932569"/>
            <a:ext cx="47625" cy="1325731"/>
          </a:xfrm>
          <a:prstGeom prst="rect">
            <a:avLst/>
          </a:prstGeom>
          <a:solidFill>
            <a:srgbClr val="57FFDC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645925" y="1370178"/>
            <a:ext cx="2532799" cy="298552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528162" y="7856369"/>
            <a:ext cx="7890755" cy="1444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4157">
                <a:solidFill>
                  <a:srgbClr val="FFFFFF"/>
                </a:solidFill>
                <a:latin typeface="Open Sans"/>
              </a:rPr>
              <a:t>Выполнил     Турсунов Ж.Р.</a:t>
            </a:r>
          </a:p>
          <a:p>
            <a:pPr algn="ctr">
              <a:lnSpc>
                <a:spcPts val="5820"/>
              </a:lnSpc>
            </a:pPr>
            <a:r>
              <a:rPr lang="en-US" sz="4157">
                <a:solidFill>
                  <a:srgbClr val="FFFFFF"/>
                </a:solidFill>
                <a:latin typeface="Open Sans"/>
              </a:rPr>
              <a:t>Руководитель  Кузнецова О.В.</a:t>
            </a:r>
            <a:r>
              <a:rPr lang="en-US" sz="4157">
                <a:solidFill>
                  <a:srgbClr val="FFFFFF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1028700"/>
            <a:ext cx="8893593" cy="8051596"/>
            <a:chOff x="0" y="0"/>
            <a:chExt cx="5580380" cy="5052060"/>
          </a:xfrm>
        </p:grpSpPr>
        <p:sp>
          <p:nvSpPr>
            <p:cNvPr name="Freeform 3" id="3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7892" r="-17870" t="-4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355953">
            <a:off x="6010639" y="4818165"/>
            <a:ext cx="14698520" cy="47313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520025" y="1466086"/>
            <a:ext cx="5910916" cy="4316084"/>
            <a:chOff x="0" y="0"/>
            <a:chExt cx="7881221" cy="57547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7881221" cy="3056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"/>
                </a:rPr>
                <a:t>Модель освещения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796020"/>
              <a:ext cx="7881221" cy="1958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Учитывается </a:t>
              </a:r>
              <a:r>
                <a:rPr lang="en-US" sz="1293" spc="-25">
                  <a:solidFill>
                    <a:srgbClr val="FFFFFF"/>
                  </a:solidFill>
                  <a:latin typeface="Arimo"/>
                </a:rPr>
                <a:t>только</a:t>
              </a: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 диффузное отражение света, описываемое законом Ламберта.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799" y="242482"/>
            <a:ext cx="6819900" cy="452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9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Формула</a:t>
            </a:r>
          </a:p>
          <a:p>
            <a:pPr>
              <a:lnSpc>
                <a:spcPts val="8880"/>
              </a:lnSpc>
            </a:pPr>
            <a:r>
              <a:rPr lang="en-US" sz="1293" spc="-38">
                <a:solidFill>
                  <a:srgbClr val="FFFFFF"/>
                </a:solidFill>
                <a:latin typeface="Arimo"/>
              </a:rPr>
              <a:t>интенсивности</a:t>
            </a:r>
            <a:r>
              <a:rPr lang="en-US" sz="8000" spc="-240">
                <a:solidFill>
                  <a:srgbClr val="FFFFFF"/>
                </a:solidFill>
                <a:latin typeface="HK Grotesk Bold"/>
              </a:rPr>
              <a:t> отраженного света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257871" y="823875"/>
            <a:ext cx="4624485" cy="4170229"/>
            <a:chOff x="0" y="0"/>
            <a:chExt cx="6165980" cy="55603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>
                  <a:solidFill>
                    <a:srgbClr val="57FFDC"/>
                  </a:solidFill>
                  <a:latin typeface="HK Grotesk Bold Bold"/>
                </a:rPr>
                <a:t>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41197"/>
              <a:ext cx="6165980" cy="976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расстояние</a:t>
              </a: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 от источника света до</a:t>
              </a:r>
            </a:p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рассматриваемой точки поверхности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42608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>
                  <a:solidFill>
                    <a:srgbClr val="57FFDC"/>
                  </a:solidFill>
                  <a:latin typeface="HK Grotesk Bold Bold"/>
                </a:rPr>
                <a:t>C1, C2, C3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12381"/>
              <a:ext cx="6165980" cy="976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некоторый эмпирические коэффициенты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913792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>
                  <a:solidFill>
                    <a:srgbClr val="57FFDC"/>
                  </a:solidFill>
                  <a:latin typeface="HK Grotesk Bold Bold"/>
                </a:rPr>
                <a:t>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583564"/>
              <a:ext cx="6165980" cy="976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коэффициент</a:t>
              </a: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 учитывающий свойства</a:t>
              </a:r>
            </a:p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материала поверхности.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true" rot="1461512">
            <a:off x="-4130884" y="6566460"/>
            <a:ext cx="14662108" cy="446549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3806" r="0" b="0"/>
          <a:stretch>
            <a:fillRect/>
          </a:stretch>
        </p:blipFill>
        <p:spPr>
          <a:xfrm flipH="false" flipV="false" rot="0">
            <a:off x="4063408" y="4994103"/>
            <a:ext cx="7735359" cy="1744695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3257871" y="5259724"/>
            <a:ext cx="4624485" cy="1213454"/>
            <a:chOff x="0" y="0"/>
            <a:chExt cx="6165980" cy="161793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>
                  <a:solidFill>
                    <a:srgbClr val="57FFDC"/>
                  </a:solidFill>
                  <a:latin typeface="HK Grotesk Bold Bold"/>
                </a:rPr>
                <a:t>Θ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1197"/>
              <a:ext cx="6165980" cy="976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угол между нормалью и источником света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98292">
            <a:off x="6600066" y="2732872"/>
            <a:ext cx="21853999" cy="739075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3799" y="726837"/>
            <a:ext cx="10012402" cy="340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9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Преимущества</a:t>
            </a:r>
          </a:p>
          <a:p>
            <a:pPr>
              <a:lnSpc>
                <a:spcPts val="8880"/>
              </a:lnSpc>
            </a:pPr>
            <a:r>
              <a:rPr lang="en-US" sz="1293" spc="-38">
                <a:solidFill>
                  <a:srgbClr val="FFFFFF"/>
                </a:solidFill>
                <a:latin typeface="Arimo"/>
              </a:rPr>
              <a:t>выбора</a:t>
            </a:r>
            <a:r>
              <a:rPr lang="en-US" sz="8000" spc="-240">
                <a:solidFill>
                  <a:srgbClr val="FFFFFF"/>
                </a:solidFill>
                <a:latin typeface="HK Grotesk Bold"/>
              </a:rPr>
              <a:t> метода Фонга для освещения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35860" y="5078113"/>
            <a:ext cx="1770940" cy="1770940"/>
            <a:chOff x="6705600" y="1371600"/>
            <a:chExt cx="10972800" cy="10972800"/>
          </a:xfrm>
        </p:grpSpPr>
        <p:sp>
          <p:nvSpPr>
            <p:cNvPr name="Freeform 5" id="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244841" y="5078113"/>
            <a:ext cx="1770940" cy="1770940"/>
            <a:chOff x="6705600" y="1371600"/>
            <a:chExt cx="10972800" cy="10972800"/>
          </a:xfrm>
        </p:grpSpPr>
        <p:sp>
          <p:nvSpPr>
            <p:cNvPr name="Freeform 7" id="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09733" y="5459096"/>
            <a:ext cx="1041156" cy="100897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99439" y="7264220"/>
            <a:ext cx="7095866" cy="246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ОПТИМАЛЬНОСТЬ</a:t>
            </a:r>
          </a:p>
          <a:p>
            <a:pPr>
              <a:lnSpc>
                <a:spcPts val="3899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ИМЕННО ДЛЯ ДАННОГО ПРОЕКТА</a:t>
            </a:r>
          </a:p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(НЕТ ПРОЗРАЧНЫХ, ЗЕРКАЛЬНЫХ ОБЪЕКТОВ – ТОЛЬКО МАТОВЫЕ ПОВЕРХНОСТИ)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9780" y="7264220"/>
            <a:ext cx="4790891" cy="147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КОМПРОМИСС</a:t>
            </a:r>
          </a:p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ПРОИЗВОДИТЕЛЬНОСТИ И КАЧЕСТВА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2918" y="5078113"/>
            <a:ext cx="1676826" cy="16768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04784">
            <a:off x="2806497" y="3477207"/>
            <a:ext cx="21356206" cy="6874465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763923"/>
            <a:ext cx="1770940" cy="1770940"/>
            <a:chOff x="6705600" y="1371600"/>
            <a:chExt cx="10972800" cy="10972800"/>
          </a:xfrm>
        </p:grpSpPr>
        <p:sp>
          <p:nvSpPr>
            <p:cNvPr name="Freeform 4" id="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2953746"/>
            <a:ext cx="1770940" cy="1770940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5143500"/>
            <a:ext cx="1770940" cy="1770940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1047" y="1141623"/>
            <a:ext cx="986247" cy="1015541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7487360"/>
            <a:ext cx="1770940" cy="1770940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3494" y="7833659"/>
            <a:ext cx="1341353" cy="114263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1047" y="3331445"/>
            <a:ext cx="986247" cy="101554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1047" y="5521199"/>
            <a:ext cx="986247" cy="101554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409147" y="917873"/>
            <a:ext cx="6111754" cy="146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57FFDC"/>
                </a:solidFill>
                <a:latin typeface="HK Grotesk Light Bold"/>
              </a:rPr>
              <a:t>ЭКОНОМИЯ </a:t>
            </a:r>
            <a:r>
              <a:rPr lang="en-US" sz="2400">
                <a:solidFill>
                  <a:srgbClr val="57FFDC"/>
                </a:solidFill>
                <a:latin typeface="Arimo Bold"/>
              </a:rPr>
              <a:t>ресу</a:t>
            </a:r>
            <a:r>
              <a:rPr lang="en-US" sz="2400">
                <a:solidFill>
                  <a:srgbClr val="57FFDC"/>
                </a:solidFill>
                <a:latin typeface="HK Grotesk Light Bold"/>
              </a:rPr>
              <a:t>РСОВ СИСТЕМЫ, ТАК КАК НЕ ПРИХОДИТСЯ РАССЧИТЫВАТЬ ПАДЕНИЕ СВЕТА В РЕЖИМЕ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57FFDC"/>
                </a:solidFill>
                <a:latin typeface="HK Grotesk Light Bold"/>
              </a:rPr>
              <a:t>РЕАЛЬНОГО ВРЕМЕНИ.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09147" y="3473456"/>
            <a:ext cx="678243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57FFDC"/>
                </a:solidFill>
                <a:latin typeface="HK Grotesk Light Bold"/>
              </a:rPr>
              <a:t>МОЖ</a:t>
            </a:r>
            <a:r>
              <a:rPr lang="en-US" sz="2400">
                <a:solidFill>
                  <a:srgbClr val="57FFDC"/>
                </a:solidFill>
                <a:latin typeface="Arimo Bold"/>
              </a:rPr>
              <a:t>ет п</a:t>
            </a:r>
            <a:r>
              <a:rPr lang="en-US" sz="2400">
                <a:solidFill>
                  <a:srgbClr val="57FFDC"/>
                </a:solidFill>
                <a:latin typeface="HK Grotesk Light Bold"/>
              </a:rPr>
              <a:t>ОСТРОИТЬ ОЧЕНЬ РЕАЛИСТИЧНОЕ ОСВЕЩЕНИЕ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09147" y="5852403"/>
            <a:ext cx="7273617" cy="35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0"/>
              </a:lnSpc>
            </a:pPr>
            <a:r>
              <a:rPr lang="en-US" sz="2358">
                <a:solidFill>
                  <a:srgbClr val="57FFDC"/>
                </a:solidFill>
                <a:latin typeface="HK Grotesk Light Bold"/>
              </a:rPr>
              <a:t>О</a:t>
            </a:r>
            <a:r>
              <a:rPr lang="en-US" sz="2358">
                <a:solidFill>
                  <a:srgbClr val="57FFDC"/>
                </a:solidFill>
                <a:latin typeface="Arimo Bold"/>
              </a:rPr>
              <a:t>п</a:t>
            </a:r>
            <a:r>
              <a:rPr lang="en-US" sz="2358">
                <a:solidFill>
                  <a:srgbClr val="57FFDC"/>
                </a:solidFill>
                <a:latin typeface="HK Grotesk Light Bold"/>
              </a:rPr>
              <a:t>ТИМАЛЬНО ДЛЯ СОВРЕМЕННЫХ ВИДЕОКАРТ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09147" y="7833659"/>
            <a:ext cx="7273617" cy="107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0"/>
              </a:lnSpc>
            </a:pPr>
            <a:r>
              <a:rPr lang="en-US" sz="2358">
                <a:solidFill>
                  <a:srgbClr val="57FFDC"/>
                </a:solidFill>
                <a:latin typeface="HK Grotesk Light Bold"/>
              </a:rPr>
              <a:t>ПРИ ИЗМЕНЕНИИ ПАРАМЕТРОВ ИСТОЧНИКОВ СВЕТА, ПРИХОДИТСЯ ЗАНОВО РАССЧИТЫВАТЬ КАРТУ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91578" y="821073"/>
            <a:ext cx="8514545" cy="193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1"/>
              </a:lnSpc>
            </a:pPr>
            <a:r>
              <a:rPr lang="en-US" sz="6803" spc="-204">
                <a:solidFill>
                  <a:srgbClr val="FFFFFF"/>
                </a:solidFill>
                <a:latin typeface="HK Grotesk Bold Bold"/>
              </a:rPr>
              <a:t>Карты освещенности</a:t>
            </a:r>
          </a:p>
          <a:p>
            <a:pPr>
              <a:lnSpc>
                <a:spcPts val="7551"/>
              </a:lnSpc>
            </a:pPr>
            <a:r>
              <a:rPr lang="en-US" sz="6803" spc="-204">
                <a:solidFill>
                  <a:srgbClr val="FFFFFF"/>
                </a:solidFill>
                <a:latin typeface="HK Grotesk Bold Bold"/>
              </a:rPr>
              <a:t>(Light maps)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141" y="559168"/>
            <a:ext cx="10266890" cy="3038310"/>
            <a:chOff x="0" y="0"/>
            <a:chExt cx="13689187" cy="40510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3689187" cy="1555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 Bold"/>
                </a:rPr>
                <a:t>Мип-карты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92320"/>
              <a:ext cx="11396863" cy="1958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MI</a:t>
              </a: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P-текстурирование  - метод текстурирования, использующий несколько копий одной текстуры с разной детализацией.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true" rot="-859864">
            <a:off x="-2033801" y="9340876"/>
            <a:ext cx="21356206" cy="687446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5141" y="4351191"/>
            <a:ext cx="7241301" cy="4907109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810111" y="3873059"/>
            <a:ext cx="1368872" cy="1368872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76138" y="4087971"/>
            <a:ext cx="1036817" cy="88321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755341" y="4418575"/>
            <a:ext cx="5622241" cy="27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823">
                <a:solidFill>
                  <a:srgbClr val="57FFDC"/>
                </a:solidFill>
                <a:latin typeface="HK Grotesk Light Bold"/>
              </a:rPr>
              <a:t>БОЛЬШОЙ РАСХОД ВИДЕОПАМЯТИ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838085" y="5493497"/>
            <a:ext cx="1368872" cy="1368872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04112" y="5736325"/>
            <a:ext cx="1036817" cy="88321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783315" y="5900093"/>
            <a:ext cx="5622241" cy="55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823">
                <a:solidFill>
                  <a:srgbClr val="57FFDC"/>
                </a:solidFill>
                <a:latin typeface="HK Grotesk Light Bold"/>
              </a:rPr>
              <a:t>НЕ РЕШАЕТ ПРОБЛЕМЫ ТЕКСТУР, НАХОДЯЩИХСЯ ПОД ОСТРЫМ УГЛОМ  К НАБЛЮДАТЕЛЮ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838085" y="7177606"/>
            <a:ext cx="1368872" cy="1368872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04112" y="7420435"/>
            <a:ext cx="1036817" cy="88321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783315" y="7723122"/>
            <a:ext cx="5622241" cy="27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823">
                <a:solidFill>
                  <a:srgbClr val="57FFDC"/>
                </a:solidFill>
                <a:latin typeface="HK Grotesk Light Bold"/>
              </a:rPr>
              <a:t>ЧЕТКАЯ ГРАНИЦА МЕЖДУ УРОВНЯМИ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838085" y="2228606"/>
            <a:ext cx="1368872" cy="1368872"/>
            <a:chOff x="6705600" y="1371600"/>
            <a:chExt cx="10972800" cy="10972800"/>
          </a:xfrm>
        </p:grpSpPr>
        <p:sp>
          <p:nvSpPr>
            <p:cNvPr name="Freeform 20" id="2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783315" y="2775569"/>
            <a:ext cx="5622241" cy="27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823">
                <a:solidFill>
                  <a:srgbClr val="57FFDC"/>
                </a:solidFill>
                <a:latin typeface="HK Grotesk Light Bold"/>
              </a:rPr>
              <a:t>ВЫСОКОЕ КАЧЕСТВО ИЗОБРАЖЕНИЯ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838085" y="559168"/>
            <a:ext cx="1368872" cy="1368872"/>
            <a:chOff x="6705600" y="1371600"/>
            <a:chExt cx="10972800" cy="10972800"/>
          </a:xfrm>
        </p:grpSpPr>
        <p:sp>
          <p:nvSpPr>
            <p:cNvPr name="Freeform 23" id="2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783315" y="1106131"/>
            <a:ext cx="5622241" cy="27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823">
                <a:solidFill>
                  <a:srgbClr val="57FFDC"/>
                </a:solidFill>
                <a:latin typeface="HK Grotesk Light Bold"/>
              </a:rPr>
              <a:t>ВЫСОКАЯ СКОРОСТЬ РЕНДЕРИНГА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54683" y="735834"/>
            <a:ext cx="986247" cy="1015541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54683" y="2405271"/>
            <a:ext cx="986247" cy="10155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46432">
            <a:off x="-3913095" y="6939322"/>
            <a:ext cx="20799788" cy="66953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40917" y="856302"/>
            <a:ext cx="5910916" cy="340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9"/>
              </a:lnSpc>
            </a:pPr>
            <a:r>
              <a:rPr lang="en-US" sz="7999" spc="-239">
                <a:solidFill>
                  <a:srgbClr val="FFFFFF"/>
                </a:solidFill>
                <a:latin typeface="HK Grotesk Bold Bold"/>
              </a:rPr>
              <a:t>Принцип действия</a:t>
            </a:r>
          </a:p>
          <a:p>
            <a:pPr>
              <a:lnSpc>
                <a:spcPts val="8880"/>
              </a:lnSpc>
            </a:pPr>
            <a:r>
              <a:rPr lang="en-US" sz="7999" spc="-239">
                <a:solidFill>
                  <a:srgbClr val="FFFFFF"/>
                </a:solidFill>
                <a:latin typeface="HK Grotesk Bold Bold"/>
              </a:rPr>
              <a:t>Мип-карты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213" b="0"/>
          <a:stretch>
            <a:fillRect/>
          </a:stretch>
        </p:blipFill>
        <p:spPr>
          <a:xfrm flipH="false" flipV="false" rot="0">
            <a:off x="7127070" y="789627"/>
            <a:ext cx="10464022" cy="120907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734596" y="3569772"/>
            <a:ext cx="4624485" cy="3430513"/>
            <a:chOff x="0" y="0"/>
            <a:chExt cx="6165980" cy="457401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>
                  <a:solidFill>
                    <a:srgbClr val="57FFDC"/>
                  </a:solidFill>
                  <a:latin typeface="HK Grotesk Bold Bold"/>
                </a:rPr>
                <a:t>MIPLEVEL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41197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н</a:t>
              </a: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омер накладываемой текстуры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49464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>
                  <a:solidFill>
                    <a:srgbClr val="57FFDC"/>
                  </a:solidFill>
                  <a:latin typeface="HK Grotesk Bold Bold"/>
                </a:rPr>
                <a:t>RESOLUTION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19237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разрешение виртуальной камеры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927504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>
                  <a:solidFill>
                    <a:srgbClr val="57FFDC"/>
                  </a:solidFill>
                  <a:latin typeface="HK Grotesk Bold Bold"/>
                </a:rPr>
                <a:t>TEXELSIZE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597276"/>
              <a:ext cx="6165980" cy="976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размер </a:t>
              </a:r>
              <a:r>
                <a:rPr lang="en-US" sz="970" spc="-19">
                  <a:solidFill>
                    <a:srgbClr val="FFFFFF"/>
                  </a:solidFill>
                  <a:latin typeface="Arimo"/>
                </a:rPr>
                <a:t>те</a:t>
              </a: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кселя</a:t>
              </a: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 в единицах трёхмерного мира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66607" y="3569772"/>
            <a:ext cx="4624485" cy="3061699"/>
            <a:chOff x="0" y="0"/>
            <a:chExt cx="6165980" cy="408226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>
                  <a:solidFill>
                    <a:srgbClr val="57FFDC"/>
                  </a:solidFill>
                  <a:latin typeface="HK Grotesk Bold Bold"/>
                </a:rPr>
                <a:t>DIST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1197"/>
              <a:ext cx="6165980" cy="976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расстояние до </a:t>
              </a: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объекта в тех же единицах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42608"/>
              <a:ext cx="6165980" cy="4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>
                  <a:solidFill>
                    <a:srgbClr val="57FFDC"/>
                  </a:solidFill>
                  <a:latin typeface="HK Grotesk Bold Bold"/>
                </a:rPr>
                <a:t>MIP BIAS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612381"/>
              <a:ext cx="6165980" cy="1469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эмпирический коэффициент для улучшения качества накладываемой</a:t>
              </a:r>
            </a:p>
            <a:p>
              <a:pPr>
                <a:lnSpc>
                  <a:spcPts val="2926"/>
                </a:lnSpc>
              </a:pPr>
              <a:r>
                <a:rPr lang="en-US" sz="2251" spc="-45">
                  <a:solidFill>
                    <a:srgbClr val="FFFFFF"/>
                  </a:solidFill>
                  <a:latin typeface="HK Grotesk Light"/>
                </a:rPr>
                <a:t>текстуры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3947" y="578852"/>
            <a:ext cx="5953601" cy="340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999" spc="-239">
                <a:solidFill>
                  <a:srgbClr val="FFFFFF"/>
                </a:solidFill>
                <a:latin typeface="HK Grotesk Bold Bold"/>
              </a:rPr>
              <a:t>Схема работы программы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38135" y="2590370"/>
            <a:ext cx="2066551" cy="17020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533931" y="1971639"/>
            <a:ext cx="8930612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719">
                <a:solidFill>
                  <a:srgbClr val="FFFFFF"/>
                </a:solidFill>
                <a:latin typeface="Glacial Indifference Bold"/>
              </a:rPr>
              <a:t>ПЕРЕМЕЩЕНИЕ КАМЕРЫ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6612">
            <a:off x="8189622" y="1102857"/>
            <a:ext cx="1908756" cy="15778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17648">
            <a:off x="6621959" y="4078417"/>
            <a:ext cx="1979011" cy="14392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243752">
            <a:off x="7691555" y="8767093"/>
            <a:ext cx="2904890" cy="103519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015268">
            <a:off x="14060327" y="6685458"/>
            <a:ext cx="2809798" cy="8429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11464" y="512177"/>
            <a:ext cx="8930612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719">
                <a:solidFill>
                  <a:srgbClr val="FFFFFF"/>
                </a:solidFill>
                <a:latin typeface="Glacial Indifference Bold"/>
              </a:rPr>
              <a:t>СЧИТЫВАНИЕ ДАННЫХ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07523" y="3431101"/>
            <a:ext cx="8930612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719">
                <a:solidFill>
                  <a:srgbClr val="FFFFFF"/>
                </a:solidFill>
                <a:latin typeface="Glacial Indifference Bold"/>
              </a:rPr>
              <a:t>ОТСЕЧЕНИЕ НЕВИДИМЫХ ОБЪЕКТОВ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29301" y="5494615"/>
            <a:ext cx="893061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719">
                <a:solidFill>
                  <a:srgbClr val="FFFFFF"/>
                </a:solidFill>
                <a:latin typeface="Glacial Indifference Bold"/>
              </a:rPr>
              <a:t>РАССЧЕТ ПО АЛГОРИТМУ </a:t>
            </a:r>
          </a:p>
          <a:p>
            <a:pPr algn="ctr">
              <a:lnSpc>
                <a:spcPts val="4320"/>
              </a:lnSpc>
            </a:pPr>
            <a:r>
              <a:rPr lang="en-US" sz="3600" spc="719">
                <a:solidFill>
                  <a:srgbClr val="FFFFFF"/>
                </a:solidFill>
                <a:latin typeface="Glacial Indifference Bold"/>
              </a:rPr>
              <a:t>Z-БУФЕРА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60706" y="7317830"/>
            <a:ext cx="8930612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719">
                <a:solidFill>
                  <a:srgbClr val="FFFFFF"/>
                </a:solidFill>
                <a:latin typeface="Glacial Indifference Bold"/>
              </a:rPr>
              <a:t>РАССЧЕТ ТЕКСТУРНЫХ КООРДИНАТ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82946" y="9258300"/>
            <a:ext cx="8930612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719">
                <a:solidFill>
                  <a:srgbClr val="FFFFFF"/>
                </a:solidFill>
                <a:latin typeface="Glacial Indifference Bold"/>
              </a:rPr>
              <a:t>ВЫВОД НА ЭКРАН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45516">
            <a:off x="-2061514" y="4186158"/>
            <a:ext cx="20799788" cy="6695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22215" y="4341289"/>
            <a:ext cx="3157174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00110" y="1754750"/>
            <a:ext cx="8536341" cy="654271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919424" y="408113"/>
            <a:ext cx="5953601" cy="340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 Bold"/>
              </a:rPr>
              <a:t>Структура программы просмотра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89315">
            <a:off x="478227" y="3118630"/>
            <a:ext cx="20799788" cy="6695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4251" y="1028700"/>
            <a:ext cx="9013358" cy="45066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044387" y="8539591"/>
            <a:ext cx="6551187" cy="115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 Bold"/>
              </a:rPr>
              <a:t>Исследования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29456" y="2093526"/>
            <a:ext cx="5693144" cy="181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2"/>
              </a:lnSpc>
            </a:pPr>
            <a:r>
              <a:rPr lang="en-US" sz="3200" spc="-96">
                <a:solidFill>
                  <a:srgbClr val="FFFFFF"/>
                </a:solidFill>
                <a:latin typeface="HK Grotesk Bold Bold"/>
              </a:rPr>
              <a:t>Зависимость времени построение карты</a:t>
            </a:r>
          </a:p>
          <a:p>
            <a:pPr>
              <a:lnSpc>
                <a:spcPts val="3552"/>
              </a:lnSpc>
            </a:pPr>
            <a:r>
              <a:rPr lang="en-US" sz="3200" spc="-96">
                <a:solidFill>
                  <a:srgbClr val="FFFFFF"/>
                </a:solidFill>
                <a:latin typeface="HK Grotesk Bold Bold"/>
              </a:rPr>
              <a:t>освещенности от количества </a:t>
            </a:r>
          </a:p>
          <a:p>
            <a:pPr>
              <a:lnSpc>
                <a:spcPts val="3552"/>
              </a:lnSpc>
            </a:pPr>
            <a:r>
              <a:rPr lang="en-US" sz="3200" spc="-96">
                <a:solidFill>
                  <a:srgbClr val="FFFFFF"/>
                </a:solidFill>
                <a:latin typeface="HK Grotesk Bold Bold"/>
              </a:rPr>
              <a:t>источников света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89315">
            <a:off x="798362" y="3225342"/>
            <a:ext cx="20799788" cy="6695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8911" y="1099740"/>
            <a:ext cx="9440205" cy="472010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044387" y="8539591"/>
            <a:ext cx="6551187" cy="115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 Bold"/>
              </a:rPr>
              <a:t>Исследования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29456" y="2093526"/>
            <a:ext cx="5693144" cy="136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2"/>
              </a:lnSpc>
            </a:pPr>
            <a:r>
              <a:rPr lang="en-US" sz="3200" spc="-96">
                <a:solidFill>
                  <a:srgbClr val="FFFFFF"/>
                </a:solidFill>
                <a:latin typeface="HK Grotesk Bold Bold"/>
              </a:rPr>
              <a:t>Зависимость времени построения карты</a:t>
            </a:r>
          </a:p>
          <a:p>
            <a:pPr>
              <a:lnSpc>
                <a:spcPts val="3552"/>
              </a:lnSpc>
            </a:pPr>
            <a:r>
              <a:rPr lang="en-US" sz="3200" spc="-96">
                <a:solidFill>
                  <a:srgbClr val="FFFFFF"/>
                </a:solidFill>
                <a:latin typeface="HK Grotesk Bold Bold"/>
              </a:rPr>
              <a:t>освещенности от ее размера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401603">
            <a:off x="5328173" y="-816435"/>
            <a:ext cx="18528255" cy="56429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0921" y="335651"/>
            <a:ext cx="9006665" cy="603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75"/>
              </a:lnSpc>
            </a:pPr>
            <a:r>
              <a:rPr lang="en-US" sz="8536" spc="-256">
                <a:solidFill>
                  <a:srgbClr val="FFFFFF"/>
                </a:solidFill>
                <a:latin typeface="HK Grotesk Bold"/>
              </a:rPr>
              <a:t>Генерация случайных поверхностей трехмерного ландшафта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929291" y="4162163"/>
            <a:ext cx="9863963" cy="5657850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12060" r="12076" t="3374" b="8506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92493">
            <a:off x="-2955135" y="4064025"/>
            <a:ext cx="20799788" cy="6695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32302" y="1899812"/>
            <a:ext cx="12721926" cy="720909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69143" y="486968"/>
            <a:ext cx="9048243" cy="115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 Bold"/>
              </a:rPr>
              <a:t>Программа "Editor"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92493">
            <a:off x="-2955135" y="4064025"/>
            <a:ext cx="20799788" cy="6695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63208" y="1850531"/>
            <a:ext cx="10696411" cy="762119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69143" y="486968"/>
            <a:ext cx="9795225" cy="115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 Bold"/>
              </a:rPr>
              <a:t>Программа "Viewer"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2753" y="700391"/>
            <a:ext cx="5740177" cy="115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 Bold"/>
              </a:rPr>
              <a:t>Заключение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2753" y="2221992"/>
            <a:ext cx="15130815" cy="583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2"/>
              </a:lnSpc>
            </a:pPr>
            <a:r>
              <a:rPr lang="en-US" sz="3200" spc="-96">
                <a:solidFill>
                  <a:srgbClr val="FFFFFF"/>
                </a:solidFill>
                <a:latin typeface="HK Grotesk Bold Bold"/>
              </a:rPr>
              <a:t>Разработанный программный комплекс обеспечивает возможность генерации или загрузки карт высот, карты освещенности и текстуры. Также он позволяет строить изображения ландшафта с наложением текстуры в реальном времени. Проведены исследования работы алгоритмов на различных наборах исходных данных.</a:t>
            </a:r>
          </a:p>
          <a:p>
            <a:pPr>
              <a:lnSpc>
                <a:spcPts val="3552"/>
              </a:lnSpc>
            </a:pPr>
          </a:p>
          <a:p>
            <a:pPr>
              <a:lnSpc>
                <a:spcPts val="3552"/>
              </a:lnSpc>
            </a:pPr>
          </a:p>
          <a:p>
            <a:pPr>
              <a:lnSpc>
                <a:spcPts val="3552"/>
              </a:lnSpc>
            </a:pPr>
            <a:r>
              <a:rPr lang="en-US" sz="3200" spc="-96">
                <a:solidFill>
                  <a:srgbClr val="FFFFFF"/>
                </a:solidFill>
                <a:latin typeface="HK Grotesk Bold Bold"/>
              </a:rPr>
              <a:t>Результаты работы программы можно использовать для рисования освещенной сцены в реальном времени, с такой высокой скоростью, которая невозможна без использования предварительного расчета освещения. Получаемые изображения обладают высокой степенью реалистичности. Благодаря тому, что форматы результатов (набор карт освещения) являются широко распространенными в современных приложениях трехмерной графики, программу можно легко использовать на практике для решения реальных задач.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51880" y="2019300"/>
            <a:ext cx="14367172" cy="625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5"/>
              </a:lnSpc>
            </a:pPr>
            <a:r>
              <a:rPr lang="en-US" sz="28150">
                <a:solidFill>
                  <a:srgbClr val="FFFFFF"/>
                </a:solidFill>
                <a:latin typeface="Hitch Hike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178">
            <a:off x="-3184334" y="-1644671"/>
            <a:ext cx="11135343" cy="339138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8138756" y="51021"/>
            <a:ext cx="52381" cy="10235979"/>
          </a:xfrm>
          <a:prstGeom prst="rect">
            <a:avLst/>
          </a:prstGeom>
          <a:solidFill>
            <a:srgbClr val="57FFDC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28851" y="3364184"/>
            <a:ext cx="6209709" cy="227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Возможности программы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51919" y="331826"/>
            <a:ext cx="8115300" cy="98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ГЕНЕРАЦИЯ </a:t>
            </a:r>
            <a:r>
              <a:rPr lang="en-US" sz="1293">
                <a:solidFill>
                  <a:srgbClr val="57FFDC"/>
                </a:solidFill>
                <a:latin typeface="Arimo Bold"/>
              </a:rPr>
              <a:t>изображения</a:t>
            </a:r>
            <a:r>
              <a:rPr lang="en-US" sz="2999">
                <a:solidFill>
                  <a:srgbClr val="57FFDC"/>
                </a:solidFill>
                <a:latin typeface="HK Grotesk Bold Bold"/>
              </a:rPr>
              <a:t> КАРТЫ ВЫСОТ НА ОСНОВЕ ШУМА ПЕРЛИНА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51919" y="1968774"/>
            <a:ext cx="8115300" cy="197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РАСЧЕТ </a:t>
            </a:r>
            <a:r>
              <a:rPr lang="en-US" sz="1293">
                <a:solidFill>
                  <a:srgbClr val="57FFDC"/>
                </a:solidFill>
                <a:latin typeface="Arimo Bold"/>
              </a:rPr>
              <a:t>карты освещенности ландшафта с использованием нескольких</a:t>
            </a:r>
            <a:r>
              <a:rPr lang="en-US" sz="2999">
                <a:solidFill>
                  <a:srgbClr val="57FFDC"/>
                </a:solidFill>
                <a:latin typeface="HK Grotesk Bold Bold"/>
              </a:rPr>
              <a:t> ИСТОЧНИКОВ СВЕТА НА</a:t>
            </a:r>
          </a:p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ОСНОВЕ МЕТОДА ФОНГА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006178" y="658782"/>
            <a:ext cx="369918" cy="369918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987128" y="2788595"/>
            <a:ext cx="369918" cy="3699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979987" y="4743159"/>
            <a:ext cx="369918" cy="3699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979987" y="6696801"/>
            <a:ext cx="369918" cy="369918"/>
            <a:chOff x="6705600" y="1371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953797" y="8870785"/>
            <a:ext cx="369918" cy="369918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951919" y="4686009"/>
            <a:ext cx="8115300" cy="49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ГЕНЕР</a:t>
            </a:r>
            <a:r>
              <a:rPr lang="en-US" sz="1293">
                <a:solidFill>
                  <a:srgbClr val="57FFDC"/>
                </a:solidFill>
                <a:latin typeface="Arimo Bold"/>
              </a:rPr>
              <a:t>ация текстуры ландшафт</a:t>
            </a:r>
            <a:r>
              <a:rPr lang="en-US" sz="2999">
                <a:solidFill>
                  <a:srgbClr val="57FFDC"/>
                </a:solidFill>
                <a:latin typeface="HK Grotesk Bold Bold"/>
              </a:rPr>
              <a:t>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51919" y="5853946"/>
            <a:ext cx="8115300" cy="197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ВЫВОД </a:t>
            </a:r>
            <a:r>
              <a:rPr lang="en-US" sz="1293">
                <a:solidFill>
                  <a:srgbClr val="57FFDC"/>
                </a:solidFill>
                <a:latin typeface="Arimo Bold"/>
              </a:rPr>
              <a:t>изоб</a:t>
            </a:r>
            <a:r>
              <a:rPr lang="en-US" sz="2999">
                <a:solidFill>
                  <a:srgbClr val="57FFDC"/>
                </a:solidFill>
                <a:latin typeface="HK Grotesk Bold Bold"/>
              </a:rPr>
              <a:t>Р</a:t>
            </a:r>
            <a:r>
              <a:rPr lang="en-US" sz="1293">
                <a:solidFill>
                  <a:srgbClr val="57FFDC"/>
                </a:solidFill>
                <a:latin typeface="Arimo Bold"/>
              </a:rPr>
              <a:t>ажения ландшафта в окружении неба и воды, на основе карт, сгенериров</a:t>
            </a:r>
            <a:r>
              <a:rPr lang="en-US" sz="2999">
                <a:solidFill>
                  <a:srgbClr val="57FFDC"/>
                </a:solidFill>
                <a:latin typeface="HK Grotesk Bold Bold"/>
              </a:rPr>
              <a:t>АННЫХ ЗАРАНЕЕ, В РЕАЛЬНОМ ВРЕМЕНИ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51919" y="8297397"/>
            <a:ext cx="8115300" cy="147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И</a:t>
            </a:r>
            <a:r>
              <a:rPr lang="en-US" sz="1293">
                <a:solidFill>
                  <a:srgbClr val="57FFDC"/>
                </a:solidFill>
                <a:latin typeface="Arimo Bold"/>
              </a:rPr>
              <a:t>нтерактивное</a:t>
            </a:r>
          </a:p>
          <a:p>
            <a:pPr>
              <a:lnSpc>
                <a:spcPts val="3900"/>
              </a:lnSpc>
            </a:pPr>
            <a:r>
              <a:rPr lang="en-US" sz="1293">
                <a:solidFill>
                  <a:srgbClr val="57FFDC"/>
                </a:solidFill>
                <a:latin typeface="Arimo Bold"/>
              </a:rPr>
              <a:t>взаимодействие с построе</a:t>
            </a:r>
            <a:r>
              <a:rPr lang="en-US" sz="2999">
                <a:solidFill>
                  <a:srgbClr val="57FFDC"/>
                </a:solidFill>
                <a:latin typeface="HK Grotesk Bold Bold"/>
              </a:rPr>
              <a:t>ННЫМ МИРОМ – ДВИЖЕНИЕ КАМЕРЫ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61838">
            <a:off x="-2118706" y="2651452"/>
            <a:ext cx="21356206" cy="687446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927438" y="666167"/>
            <a:ext cx="7023383" cy="340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Представление данных о ландшафте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796472">
            <a:off x="13143189" y="4762539"/>
            <a:ext cx="2243690" cy="6119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808573"/>
            <a:ext cx="9247818" cy="4080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91815" y="6347441"/>
            <a:ext cx="7023383" cy="115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Height map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52596" y="2613732"/>
            <a:ext cx="8577916" cy="227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Плюсы данного подхода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-231817">
            <a:off x="-2018898" y="5328711"/>
            <a:ext cx="21853999" cy="7390754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838291" y="1434205"/>
            <a:ext cx="1770940" cy="1770940"/>
            <a:chOff x="6705600" y="1371600"/>
            <a:chExt cx="10972800" cy="10972800"/>
          </a:xfrm>
        </p:grpSpPr>
        <p:sp>
          <p:nvSpPr>
            <p:cNvPr name="Freeform 5" id="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838291" y="3587091"/>
            <a:ext cx="1770940" cy="1770940"/>
            <a:chOff x="6705600" y="1371600"/>
            <a:chExt cx="10972800" cy="10972800"/>
          </a:xfrm>
        </p:grpSpPr>
        <p:sp>
          <p:nvSpPr>
            <p:cNvPr name="Freeform 7" id="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838291" y="5739978"/>
            <a:ext cx="1770940" cy="1770940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85348" y="1481262"/>
            <a:ext cx="1676826" cy="167682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4167" y="6006305"/>
            <a:ext cx="1119187" cy="114202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24829" y="3975690"/>
            <a:ext cx="1397863" cy="79551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76755" y="2054192"/>
            <a:ext cx="8083359" cy="49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Простота реализации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6755" y="4335346"/>
            <a:ext cx="6270391" cy="49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Наглядность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76755" y="6359966"/>
            <a:ext cx="9662694" cy="49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Скорость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36445">
            <a:off x="3821047" y="208766"/>
            <a:ext cx="21356206" cy="6874465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541713" y="1073472"/>
            <a:ext cx="8100629" cy="7333706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3"/>
              <a:stretch>
                <a:fillRect l="-12" r="9" t="-5232" b="-522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994373"/>
            <a:ext cx="5910916" cy="4808949"/>
            <a:chOff x="0" y="0"/>
            <a:chExt cx="7881221" cy="64119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7881221" cy="3056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79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"/>
                </a:rPr>
                <a:t>Генерация</a:t>
              </a:r>
            </a:p>
            <a:p>
              <a:pPr>
                <a:lnSpc>
                  <a:spcPts val="8880"/>
                </a:lnSpc>
              </a:pPr>
              <a:r>
                <a:rPr lang="en-US" sz="1293" spc="-38">
                  <a:solidFill>
                    <a:srgbClr val="FFFFFF"/>
                  </a:solidFill>
                  <a:latin typeface="Arimo"/>
                </a:rPr>
                <a:t>карты</a:t>
              </a:r>
              <a:r>
                <a:rPr lang="en-US" sz="8000" spc="-240">
                  <a:solidFill>
                    <a:srgbClr val="FFFFFF"/>
                  </a:solidFill>
                  <a:latin typeface="HK Grotesk Bold"/>
                </a:rPr>
                <a:t> высот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796020"/>
              <a:ext cx="7881221" cy="2615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Шум </a:t>
              </a:r>
              <a:r>
                <a:rPr lang="en-US" sz="1293" spc="-25">
                  <a:solidFill>
                    <a:srgbClr val="FFFFFF"/>
                  </a:solidFill>
                  <a:latin typeface="Arimo"/>
                </a:rPr>
                <a:t>Перлина</a:t>
              </a: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 - математический алгоритм по генерированию текстуры псевдо-случайным методом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816953">
            <a:off x="-2607084" y="-1808172"/>
            <a:ext cx="19036434" cy="64378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816953">
            <a:off x="2345916" y="9738000"/>
            <a:ext cx="19036434" cy="643788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98549" y="2170959"/>
            <a:ext cx="7535417" cy="6050120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4217" r="4353" t="-958" b="2964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61807" y="2618242"/>
            <a:ext cx="5910916" cy="4316084"/>
            <a:chOff x="0" y="0"/>
            <a:chExt cx="7881221" cy="575477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7881221" cy="3056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 Bold"/>
                </a:rPr>
                <a:t>Холмовой алгоритм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96020"/>
              <a:ext cx="7881221" cy="1958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Это п</a:t>
              </a:r>
              <a:r>
                <a:rPr lang="en-US" sz="1293" spc="-25">
                  <a:solidFill>
                    <a:srgbClr val="FFFFFF"/>
                  </a:solidFill>
                  <a:latin typeface="Arimo"/>
                </a:rPr>
                <a:t>ростой</a:t>
              </a: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 итерационный алгоритм, основанный на нескольких входных параметрах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79444" y="4343804"/>
            <a:ext cx="10287000" cy="1599392"/>
            <a:chOff x="0" y="0"/>
            <a:chExt cx="3675784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3675784" cy="69850"/>
            </a:xfrm>
            <a:custGeom>
              <a:avLst/>
              <a:gdLst/>
              <a:ahLst/>
              <a:cxnLst/>
              <a:rect r="r" b="b" t="t" l="l"/>
              <a:pathLst>
                <a:path h="69850" w="3675784">
                  <a:moveTo>
                    <a:pt x="33849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675784" y="69850"/>
                  </a:lnTo>
                  <a:lnTo>
                    <a:pt x="3675784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09525" y="660950"/>
            <a:ext cx="426839" cy="4268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709525" y="2218587"/>
            <a:ext cx="426839" cy="4268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09525" y="3843963"/>
            <a:ext cx="426839" cy="4268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709525" y="5472731"/>
            <a:ext cx="426839" cy="4268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09525" y="7079151"/>
            <a:ext cx="426839" cy="426839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719050" y="8416625"/>
            <a:ext cx="426839" cy="426839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677" y="5211912"/>
            <a:ext cx="7788715" cy="416696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48763" y="1028700"/>
            <a:ext cx="7124543" cy="3606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54125" y="2418944"/>
            <a:ext cx="7359611" cy="48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8077553" y="660950"/>
            <a:ext cx="7724292" cy="906950"/>
            <a:chOff x="0" y="0"/>
            <a:chExt cx="10299056" cy="120926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0299056" cy="567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spc="419" u="none">
                  <a:solidFill>
                    <a:srgbClr val="000000"/>
                  </a:solidFill>
                  <a:latin typeface="HK Grotesk Bold Bold"/>
                </a:rPr>
                <a:t>STEP 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25504"/>
              <a:ext cx="10299056" cy="583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K Grotesk Light"/>
                </a:rPr>
                <a:t>Создание и инициализация двухмерного массива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77553" y="5482256"/>
            <a:ext cx="7724292" cy="1367949"/>
            <a:chOff x="0" y="0"/>
            <a:chExt cx="10299056" cy="182393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10299056" cy="567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spc="419" u="none">
                  <a:solidFill>
                    <a:srgbClr val="000000"/>
                  </a:solidFill>
                  <a:latin typeface="HK Grotesk Bold Bold"/>
                </a:rPr>
                <a:t>STEP 4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25504"/>
              <a:ext cx="10299056" cy="1198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K Grotesk Light"/>
                </a:rPr>
                <a:t>Возвращение</a:t>
              </a:r>
              <a:r>
                <a:rPr lang="en-US" sz="2599" u="none">
                  <a:solidFill>
                    <a:srgbClr val="000000"/>
                  </a:solidFill>
                  <a:latin typeface="HK Grotesk Light"/>
                </a:rPr>
                <a:t> ко второму шагу и так далее до выбранного количества шагов.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077553" y="3843963"/>
            <a:ext cx="7724292" cy="1367949"/>
            <a:chOff x="0" y="0"/>
            <a:chExt cx="10299056" cy="182393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10299056" cy="567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spc="419" u="none">
                  <a:solidFill>
                    <a:srgbClr val="000000"/>
                  </a:solidFill>
                  <a:latin typeface="HK Grotesk Bold Bold"/>
                </a:rPr>
                <a:t>STEP 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25504"/>
              <a:ext cx="10299056" cy="1198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K Grotesk Light"/>
                </a:rPr>
                <a:t>В заданной точке "поднимается"холм</a:t>
              </a:r>
              <a:r>
                <a:rPr lang="en-US" sz="2599" u="none">
                  <a:solidFill>
                    <a:srgbClr val="000000"/>
                  </a:solidFill>
                  <a:latin typeface="HK Grotesk Light"/>
                </a:rPr>
                <a:t> заданного радиуса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77553" y="2218587"/>
            <a:ext cx="7724292" cy="1367949"/>
            <a:chOff x="0" y="0"/>
            <a:chExt cx="10299056" cy="1823932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0"/>
              <a:ext cx="10299056" cy="567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spc="419" u="none">
                  <a:solidFill>
                    <a:srgbClr val="000000"/>
                  </a:solidFill>
                  <a:latin typeface="HK Grotesk Bold Bold"/>
                </a:rPr>
                <a:t>STEP 2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25504"/>
              <a:ext cx="10299056" cy="1198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K Grotesk Light"/>
                </a:rPr>
                <a:t>Выбирается случайная точка и случайный радиус в заранее заданных </a:t>
              </a:r>
              <a:r>
                <a:rPr lang="en-US" sz="2599" u="none">
                  <a:solidFill>
                    <a:srgbClr val="000000"/>
                  </a:solidFill>
                  <a:latin typeface="HK Grotesk Light"/>
                </a:rPr>
                <a:t>пределах.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077553" y="7079151"/>
            <a:ext cx="7724292" cy="906950"/>
            <a:chOff x="0" y="0"/>
            <a:chExt cx="10299056" cy="1209266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0"/>
              <a:ext cx="10299056" cy="567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spc="419" u="none">
                  <a:solidFill>
                    <a:srgbClr val="000000"/>
                  </a:solidFill>
                  <a:latin typeface="HK Grotesk Bold Bold"/>
                </a:rPr>
                <a:t>STEP 5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625504"/>
              <a:ext cx="10299056" cy="583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K Grotesk Light"/>
                </a:rPr>
                <a:t>Нормализация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077553" y="8435675"/>
            <a:ext cx="7724292" cy="906950"/>
            <a:chOff x="0" y="0"/>
            <a:chExt cx="10299056" cy="1209266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0"/>
              <a:ext cx="10299056" cy="567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spc="419" u="none">
                  <a:solidFill>
                    <a:srgbClr val="000000"/>
                  </a:solidFill>
                  <a:latin typeface="HK Grotesk Bold Bold"/>
                </a:rPr>
                <a:t>STEP 6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625504"/>
              <a:ext cx="10299056" cy="583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K Grotesk Light"/>
                </a:rPr>
                <a:t>Долинизация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27308">
            <a:off x="-6482112" y="-1510602"/>
            <a:ext cx="17016201" cy="618015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980845"/>
            <a:ext cx="6210300" cy="452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9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Обоснование</a:t>
            </a:r>
          </a:p>
          <a:p>
            <a:pPr>
              <a:lnSpc>
                <a:spcPts val="8879"/>
              </a:lnSpc>
            </a:pPr>
            <a:r>
              <a:rPr lang="en-US" sz="1293" spc="-38">
                <a:solidFill>
                  <a:srgbClr val="FFFFFF"/>
                </a:solidFill>
                <a:latin typeface="Arimo"/>
              </a:rPr>
              <a:t>выбора</a:t>
            </a:r>
            <a:r>
              <a:rPr lang="en-US" sz="8000" spc="-240">
                <a:solidFill>
                  <a:srgbClr val="FFFFFF"/>
                </a:solidFill>
                <a:latin typeface="HK Grotesk Bold"/>
              </a:rPr>
              <a:t> алгоритма </a:t>
            </a:r>
          </a:p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Z -буфера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01200" y="1579473"/>
            <a:ext cx="1770940" cy="1770940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601200" y="3739934"/>
            <a:ext cx="1770940" cy="1770940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01200" y="5885247"/>
            <a:ext cx="1770940" cy="1770940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68005" y="6279081"/>
            <a:ext cx="837330" cy="90477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79625" y="4160739"/>
            <a:ext cx="1214090" cy="92933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66092" y="1902864"/>
            <a:ext cx="1041156" cy="100897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468409" y="2114953"/>
            <a:ext cx="4790891" cy="49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ПРОСТАЯ РЕАЛИЗАЦИЯ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68409" y="3867057"/>
            <a:ext cx="4790891" cy="147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ШИРОКОЕ ИСПОЛЬЗОВАНИЕ В СОВРЕМЕННОМ МИРЕ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68409" y="5973122"/>
            <a:ext cx="4790891" cy="147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57FFDC"/>
                </a:solidFill>
                <a:latin typeface="HK Grotesk Bold Bold"/>
              </a:rPr>
              <a:t>ПОКАЗАТЕЛЬНЫЕ</a:t>
            </a:r>
          </a:p>
          <a:p>
            <a:pPr>
              <a:lnSpc>
                <a:spcPts val="3900"/>
              </a:lnSpc>
            </a:pPr>
            <a:r>
              <a:rPr lang="en-US" sz="1293">
                <a:solidFill>
                  <a:srgbClr val="57FFDC"/>
                </a:solidFill>
                <a:latin typeface="Arimo Bold"/>
              </a:rPr>
              <a:t>отличия скорости работы</a:t>
            </a:r>
            <a:r>
              <a:rPr lang="en-US" sz="2999">
                <a:solidFill>
                  <a:srgbClr val="57FFDC"/>
                </a:solidFill>
                <a:latin typeface="HK Grotesk Bold Bold"/>
              </a:rPr>
              <a:t> АЛГОРИТМА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DAEQPfqTQq8</dc:identifier>
  <dcterms:modified xsi:type="dcterms:W3CDTF">2011-08-01T06:04:30Z</dcterms:modified>
  <cp:revision>1</cp:revision>
  <dc:title>Курсовая Работа</dc:title>
</cp:coreProperties>
</file>